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2BBB-AAA9-4134-9723-FB1E79657E5C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7C050-71F2-4C4B-922E-98BD1973B2C7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9E72E-0547-479F-AED5-E97159920C43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B772A-23D4-4048-8276-F80299C632F9}" type="slidenum">
              <a:rPr lang="en-US" smtClean="0"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IforUNXrUQ" TargetMode="External"/><Relationship Id="rId2" Type="http://schemas.openxmlformats.org/officeDocument/2006/relationships/hyperlink" Target="http://www.youtube.com/watch?v=h8Ek3v1RBE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CQdXXkJD_8&amp;feature=relmfu" TargetMode="External"/><Relationship Id="rId5" Type="http://schemas.openxmlformats.org/officeDocument/2006/relationships/hyperlink" Target="http://www.youtube.com/watch?v=VvFsMe8_NIM&amp;feature=relmfu" TargetMode="External"/><Relationship Id="rId4" Type="http://schemas.openxmlformats.org/officeDocument/2006/relationships/hyperlink" Target="http://www.youtube.com/watch?v=VzsQwwnqSGo&amp;feature=relmf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Why</a:t>
            </a:r>
            <a:r>
              <a:rPr lang="es-ES_tradnl" dirty="0" smtClean="0"/>
              <a:t> are </a:t>
            </a:r>
            <a:r>
              <a:rPr lang="es-ES_tradnl" dirty="0" err="1" smtClean="0"/>
              <a:t>clean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r>
              <a:rPr lang="es-ES_tradnl" dirty="0" smtClean="0"/>
              <a:t> and air </a:t>
            </a:r>
            <a:r>
              <a:rPr lang="es-ES_tradnl" dirty="0" err="1" smtClean="0"/>
              <a:t>important</a:t>
            </a:r>
            <a:r>
              <a:rPr lang="es-ES_tradnl" dirty="0" smtClean="0"/>
              <a:t>?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Daniela </a:t>
            </a:r>
            <a:r>
              <a:rPr lang="es-ES_tradnl" dirty="0" err="1" smtClean="0"/>
              <a:t>Draaisma</a:t>
            </a:r>
            <a:r>
              <a:rPr lang="es-ES_tradnl" dirty="0" smtClean="0"/>
              <a:t> </a:t>
            </a:r>
            <a:r>
              <a:rPr lang="es-ES_tradnl" dirty="0" err="1" smtClean="0"/>
              <a:t>Rodriguez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can </a:t>
            </a:r>
            <a:r>
              <a:rPr lang="es-ES_tradnl" dirty="0" err="1" smtClean="0"/>
              <a:t>we</a:t>
            </a:r>
            <a:r>
              <a:rPr lang="es-ES_tradnl" dirty="0" smtClean="0"/>
              <a:t> do?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www.youtube.com/watch?v=h8Ek3v1RBEU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www.youtube.com/watch?v=zIforUNXrUQ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www.youtube.com/watch?v=VzsQwwnqSGo&amp;feature=relmfu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www.youtube.com/watch?v=VvFsMe8_NIM&amp;feature=relmfu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www.youtube.com/watch?v=jCQdXXkJD_8&amp;feature=relmfu</a:t>
            </a:r>
            <a:endParaRPr lang="en-US" dirty="0" smtClean="0"/>
          </a:p>
          <a:p>
            <a:r>
              <a:rPr lang="es-ES_tradnl" dirty="0" smtClean="0"/>
              <a:t>And </a:t>
            </a:r>
            <a:r>
              <a:rPr lang="es-ES_tradnl" dirty="0" err="1" smtClean="0"/>
              <a:t>much</a:t>
            </a:r>
            <a:r>
              <a:rPr lang="es-ES_tradnl" smtClean="0"/>
              <a:t> more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Introduction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000" dirty="0" err="1" smtClean="0"/>
              <a:t>Human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beings</a:t>
            </a:r>
            <a:r>
              <a:rPr lang="es-ES_tradnl" sz="2000" dirty="0" smtClean="0"/>
              <a:t> compete </a:t>
            </a:r>
            <a:r>
              <a:rPr lang="es-ES_tradnl" sz="2000" dirty="0" err="1" smtClean="0"/>
              <a:t>with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other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animals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organisms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planet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resources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space</a:t>
            </a:r>
            <a:r>
              <a:rPr lang="es-ES_tradnl" sz="2000" dirty="0" smtClean="0"/>
              <a:t>.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world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population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continous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increasing</a:t>
            </a:r>
            <a:r>
              <a:rPr lang="es-ES_tradnl" sz="2000" dirty="0" smtClean="0"/>
              <a:t> factor and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standards</a:t>
            </a:r>
            <a:r>
              <a:rPr lang="es-ES_tradnl" sz="2000" dirty="0" smtClean="0"/>
              <a:t> of living, </a:t>
            </a:r>
            <a:r>
              <a:rPr lang="es-ES_tradnl" sz="2000" dirty="0" err="1" smtClean="0"/>
              <a:t>for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human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beings</a:t>
            </a:r>
            <a:r>
              <a:rPr lang="es-ES_tradnl" sz="2000" dirty="0" smtClean="0"/>
              <a:t>, are </a:t>
            </a:r>
            <a:r>
              <a:rPr lang="es-ES_tradnl" sz="2000" dirty="0" err="1" smtClean="0"/>
              <a:t>improving</a:t>
            </a:r>
            <a:r>
              <a:rPr lang="es-ES_tradnl" sz="2000" dirty="0" smtClean="0"/>
              <a:t>. </a:t>
            </a:r>
            <a:r>
              <a:rPr lang="es-ES_tradnl" sz="2000" dirty="0" err="1" smtClean="0"/>
              <a:t>This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means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can </a:t>
            </a:r>
            <a:r>
              <a:rPr lang="es-ES_tradnl" sz="2000" dirty="0" err="1" smtClean="0"/>
              <a:t>afford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have</a:t>
            </a:r>
            <a:r>
              <a:rPr lang="es-ES_tradnl" sz="2000" dirty="0" smtClean="0"/>
              <a:t> cars, </a:t>
            </a:r>
            <a:r>
              <a:rPr lang="es-ES_tradnl" sz="2000" dirty="0" err="1" smtClean="0"/>
              <a:t>build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houses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eat</a:t>
            </a:r>
            <a:r>
              <a:rPr lang="es-ES_tradnl" sz="2000" dirty="0" smtClean="0"/>
              <a:t> as </a:t>
            </a:r>
            <a:r>
              <a:rPr lang="es-ES_tradnl" sz="2000" dirty="0" err="1" smtClean="0"/>
              <a:t>much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food</a:t>
            </a:r>
            <a:r>
              <a:rPr lang="es-ES_tradnl" sz="2000" dirty="0" smtClean="0"/>
              <a:t> as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desire</a:t>
            </a:r>
            <a:r>
              <a:rPr lang="es-ES_tradnl" sz="2000" dirty="0" smtClean="0"/>
              <a:t>, etc. </a:t>
            </a:r>
            <a:r>
              <a:rPr lang="es-ES_tradnl" sz="2000" dirty="0" err="1" smtClean="0"/>
              <a:t>However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human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activities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have</a:t>
            </a:r>
            <a:r>
              <a:rPr lang="es-ES_tradnl" sz="2000" dirty="0" smtClean="0"/>
              <a:t> lead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polution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planet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that</a:t>
            </a:r>
            <a:r>
              <a:rPr lang="es-ES_tradnl" sz="2000" dirty="0" smtClean="0"/>
              <a:t> can </a:t>
            </a:r>
            <a:r>
              <a:rPr lang="es-ES_tradnl" sz="2000" dirty="0" err="1" smtClean="0"/>
              <a:t>later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become</a:t>
            </a:r>
            <a:r>
              <a:rPr lang="es-ES_tradnl" sz="2000" dirty="0" smtClean="0"/>
              <a:t> a </a:t>
            </a:r>
            <a:r>
              <a:rPr lang="es-ES_tradnl" sz="2000" dirty="0" err="1" smtClean="0"/>
              <a:t>permanent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damage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especially</a:t>
            </a:r>
            <a:r>
              <a:rPr lang="es-ES_tradnl" sz="2000" dirty="0" smtClean="0"/>
              <a:t> in air and </a:t>
            </a:r>
            <a:r>
              <a:rPr lang="es-ES_tradnl" sz="2000" dirty="0" err="1" smtClean="0"/>
              <a:t>water</a:t>
            </a:r>
            <a:r>
              <a:rPr lang="es-ES_tradnl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Impacts</a:t>
            </a:r>
            <a:r>
              <a:rPr lang="es-ES_tradnl" dirty="0" smtClean="0"/>
              <a:t> of </a:t>
            </a:r>
            <a:r>
              <a:rPr lang="es-ES_tradnl" dirty="0" err="1" smtClean="0"/>
              <a:t>humans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world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human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population</a:t>
            </a:r>
            <a:r>
              <a:rPr lang="es-ES_tradnl" sz="2000" dirty="0" smtClean="0"/>
              <a:t> has </a:t>
            </a:r>
            <a:r>
              <a:rPr lang="es-ES_tradnl" sz="2000" dirty="0" err="1" smtClean="0"/>
              <a:t>increased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massively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it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continues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increase</a:t>
            </a:r>
            <a:r>
              <a:rPr lang="es-ES_tradnl" sz="2000" dirty="0" smtClean="0"/>
              <a:t>. As </a:t>
            </a:r>
            <a:r>
              <a:rPr lang="es-ES_tradnl" sz="2000" dirty="0" err="1" smtClean="0"/>
              <a:t>metioned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before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people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enjoy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high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standards</a:t>
            </a:r>
            <a:r>
              <a:rPr lang="es-ES_tradnl" sz="2000" dirty="0" smtClean="0"/>
              <a:t> of living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satisfy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their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wants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their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needs</a:t>
            </a:r>
            <a:r>
              <a:rPr lang="es-ES_tradnl" sz="2000" dirty="0" smtClean="0"/>
              <a:t>. </a:t>
            </a:r>
            <a:r>
              <a:rPr lang="es-ES_tradnl" sz="2000" dirty="0" err="1" smtClean="0"/>
              <a:t>However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this</a:t>
            </a:r>
            <a:r>
              <a:rPr lang="es-ES_tradnl" sz="2000" dirty="0" smtClean="0"/>
              <a:t> has </a:t>
            </a:r>
            <a:r>
              <a:rPr lang="es-ES_tradnl" sz="2000" dirty="0" err="1" smtClean="0"/>
              <a:t>caused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some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strains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global </a:t>
            </a:r>
            <a:r>
              <a:rPr lang="es-ES_tradnl" sz="2000" dirty="0" err="1" smtClean="0"/>
              <a:t>enviroment</a:t>
            </a:r>
            <a:r>
              <a:rPr lang="es-ES_tradnl" sz="2000" dirty="0" smtClean="0"/>
              <a:t>. </a:t>
            </a:r>
            <a:r>
              <a:rPr lang="es-ES_tradnl" sz="2000" dirty="0" err="1" smtClean="0"/>
              <a:t>Example</a:t>
            </a:r>
            <a:r>
              <a:rPr lang="es-ES_tradnl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000" dirty="0" err="1" smtClean="0"/>
              <a:t>Raw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materials</a:t>
            </a:r>
            <a:r>
              <a:rPr lang="es-ES_tradnl" sz="2000" dirty="0" smtClean="0"/>
              <a:t> are </a:t>
            </a:r>
            <a:r>
              <a:rPr lang="es-ES_tradnl" sz="2000" dirty="0" err="1" smtClean="0"/>
              <a:t>being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used</a:t>
            </a:r>
            <a:r>
              <a:rPr lang="es-ES_tradnl" sz="2000" dirty="0" smtClean="0"/>
              <a:t> up </a:t>
            </a:r>
            <a:r>
              <a:rPr lang="es-ES_tradnl" sz="2000" dirty="0" err="1" smtClean="0"/>
              <a:t>rapidly</a:t>
            </a:r>
            <a:endParaRPr lang="es-ES_tradnl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sz="2000" dirty="0" smtClean="0"/>
              <a:t>More </a:t>
            </a:r>
            <a:r>
              <a:rPr lang="es-ES_tradnl" sz="2000" dirty="0" err="1" smtClean="0"/>
              <a:t>waste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produced</a:t>
            </a:r>
            <a:endParaRPr lang="es-ES_tradnl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sz="2000" dirty="0" smtClean="0"/>
              <a:t>Non-</a:t>
            </a:r>
            <a:r>
              <a:rPr lang="es-ES_tradnl" sz="2000" dirty="0" err="1" smtClean="0"/>
              <a:t>renewable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resources</a:t>
            </a:r>
            <a:r>
              <a:rPr lang="es-ES_tradnl" sz="2000" dirty="0" smtClean="0"/>
              <a:t> are </a:t>
            </a:r>
            <a:r>
              <a:rPr lang="es-ES_tradnl" sz="2000" dirty="0" err="1" smtClean="0"/>
              <a:t>being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used</a:t>
            </a:r>
            <a:r>
              <a:rPr lang="es-ES_tradnl" sz="2000" dirty="0" smtClean="0"/>
              <a:t> up </a:t>
            </a:r>
            <a:r>
              <a:rPr lang="es-ES_tradnl" sz="2000" dirty="0" err="1" smtClean="0"/>
              <a:t>rapidly</a:t>
            </a:r>
            <a:r>
              <a:rPr lang="es-ES_tradnl" sz="2000" dirty="0" smtClean="0"/>
              <a:t> (</a:t>
            </a:r>
            <a:r>
              <a:rPr lang="es-ES_tradnl" sz="2000" dirty="0" err="1" smtClean="0"/>
              <a:t>coal</a:t>
            </a:r>
            <a:r>
              <a:rPr lang="es-ES_tradnl" sz="2000" dirty="0" smtClean="0"/>
              <a:t>, natural gas and </a:t>
            </a:r>
            <a:r>
              <a:rPr lang="es-ES_tradnl" sz="2000" dirty="0" err="1" smtClean="0"/>
              <a:t>oil</a:t>
            </a:r>
            <a:r>
              <a:rPr lang="es-ES_tradnl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000" dirty="0" smtClean="0"/>
              <a:t>More </a:t>
            </a:r>
            <a:r>
              <a:rPr lang="es-ES_tradnl" sz="2000" dirty="0" err="1" smtClean="0"/>
              <a:t>pollution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produced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Facts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000" dirty="0" smtClean="0"/>
              <a:t>More </a:t>
            </a:r>
            <a:r>
              <a:rPr lang="es-ES_tradnl" sz="2000" dirty="0" err="1" smtClean="0"/>
              <a:t>than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two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thirds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human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body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made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out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water</a:t>
            </a:r>
            <a:r>
              <a:rPr lang="es-ES_tradnl" sz="2000" dirty="0" smtClean="0"/>
              <a:t>. </a:t>
            </a:r>
          </a:p>
          <a:p>
            <a:r>
              <a:rPr lang="es-ES_tradnl" sz="2000" dirty="0" err="1" smtClean="0"/>
              <a:t>Water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a </a:t>
            </a:r>
            <a:r>
              <a:rPr lang="es-ES_tradnl" sz="2000" dirty="0" err="1" smtClean="0"/>
              <a:t>fundemental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human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need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each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person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requires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use of 20-50 </a:t>
            </a:r>
            <a:r>
              <a:rPr lang="es-ES_tradnl" sz="2000" dirty="0" err="1" smtClean="0"/>
              <a:t>liters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clean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water</a:t>
            </a:r>
            <a:r>
              <a:rPr lang="es-ES_tradnl" sz="2000" dirty="0" smtClean="0"/>
              <a:t> a </a:t>
            </a:r>
            <a:r>
              <a:rPr lang="es-ES_tradnl" sz="2000" dirty="0" err="1" smtClean="0"/>
              <a:t>day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drinking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cooking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cleaning</a:t>
            </a:r>
            <a:r>
              <a:rPr lang="es-ES_tradnl" sz="2000" dirty="0" smtClean="0"/>
              <a:t>, etc.</a:t>
            </a:r>
          </a:p>
          <a:p>
            <a:r>
              <a:rPr lang="es-ES_tradnl" sz="2000" dirty="0" err="1" smtClean="0"/>
              <a:t>Drinking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water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serves</a:t>
            </a:r>
            <a:r>
              <a:rPr lang="es-ES_tradnl" sz="2000" dirty="0" smtClean="0"/>
              <a:t> as a </a:t>
            </a:r>
            <a:r>
              <a:rPr lang="es-ES_tradnl" sz="2000" dirty="0" err="1" smtClean="0"/>
              <a:t>lubricant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digestion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it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also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helps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regulate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body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temperature</a:t>
            </a:r>
            <a:r>
              <a:rPr lang="es-ES_tradnl" sz="2000" dirty="0" smtClean="0"/>
              <a:t>.</a:t>
            </a:r>
          </a:p>
          <a:p>
            <a:r>
              <a:rPr lang="es-ES_tradnl" sz="2000" dirty="0" err="1" smtClean="0"/>
              <a:t>Water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also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supplies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oxygen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nutrients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cells</a:t>
            </a:r>
            <a:r>
              <a:rPr lang="es-ES_tradnl" sz="2000" dirty="0" smtClean="0"/>
              <a:t>.</a:t>
            </a:r>
          </a:p>
          <a:p>
            <a:r>
              <a:rPr lang="es-ES_tradnl" sz="2000" dirty="0" err="1" smtClean="0"/>
              <a:t>About</a:t>
            </a:r>
            <a:r>
              <a:rPr lang="es-ES_tradnl" sz="2000" dirty="0" smtClean="0"/>
              <a:t> 70% of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earth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made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out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water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but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only</a:t>
            </a:r>
            <a:r>
              <a:rPr lang="es-ES_tradnl" sz="2000" dirty="0" smtClean="0"/>
              <a:t> 1% of </a:t>
            </a:r>
            <a:r>
              <a:rPr lang="es-ES_tradnl" sz="2000" dirty="0" err="1" smtClean="0"/>
              <a:t>that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water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pure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drinking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water</a:t>
            </a:r>
            <a:r>
              <a:rPr lang="es-ES_tradnl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052736"/>
            <a:ext cx="8784976" cy="46085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err="1" smtClean="0">
                <a:solidFill>
                  <a:schemeClr val="tx1"/>
                </a:solidFill>
              </a:rPr>
              <a:t>The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importance</a:t>
            </a:r>
            <a:r>
              <a:rPr lang="es-ES_tradnl" sz="2000" dirty="0" smtClean="0">
                <a:solidFill>
                  <a:schemeClr val="tx1"/>
                </a:solidFill>
              </a:rPr>
              <a:t> of </a:t>
            </a:r>
            <a:r>
              <a:rPr lang="es-ES_tradnl" sz="2000" dirty="0" err="1" smtClean="0">
                <a:solidFill>
                  <a:schemeClr val="tx1"/>
                </a:solidFill>
              </a:rPr>
              <a:t>water</a:t>
            </a:r>
            <a:r>
              <a:rPr lang="es-ES_tradnl" sz="2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s-ES_tradnl" sz="2000" dirty="0" smtClean="0">
                <a:solidFill>
                  <a:schemeClr val="tx1"/>
                </a:solidFill>
              </a:rPr>
              <a:t>In </a:t>
            </a:r>
            <a:r>
              <a:rPr lang="es-ES_tradnl" sz="2000" dirty="0" err="1" smtClean="0">
                <a:solidFill>
                  <a:schemeClr val="tx1"/>
                </a:solidFill>
              </a:rPr>
              <a:t>other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words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water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important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because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the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fundemental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need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for</a:t>
            </a:r>
            <a:r>
              <a:rPr lang="es-ES_tradnl" sz="2000" dirty="0" smtClean="0">
                <a:solidFill>
                  <a:schemeClr val="tx1"/>
                </a:solidFill>
              </a:rPr>
              <a:t> living, </a:t>
            </a:r>
            <a:r>
              <a:rPr lang="es-ES_tradnl" sz="2000" dirty="0" err="1" smtClean="0">
                <a:solidFill>
                  <a:schemeClr val="tx1"/>
                </a:solidFill>
              </a:rPr>
              <a:t>not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only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for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humans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but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also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for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other</a:t>
            </a:r>
            <a:r>
              <a:rPr lang="es-ES_tradnl" sz="2000" dirty="0" smtClean="0">
                <a:solidFill>
                  <a:schemeClr val="tx1"/>
                </a:solidFill>
              </a:rPr>
              <a:t> living </a:t>
            </a:r>
            <a:r>
              <a:rPr lang="es-ES_tradnl" sz="2000" dirty="0" err="1" smtClean="0">
                <a:solidFill>
                  <a:schemeClr val="tx1"/>
                </a:solidFill>
              </a:rPr>
              <a:t>creatures</a:t>
            </a:r>
            <a:r>
              <a:rPr lang="es-ES_tradnl" sz="2000" dirty="0" smtClean="0">
                <a:solidFill>
                  <a:schemeClr val="tx1"/>
                </a:solidFill>
              </a:rPr>
              <a:t>.  </a:t>
            </a:r>
            <a:r>
              <a:rPr lang="es-ES_tradnl" sz="2000" dirty="0" err="1" smtClean="0">
                <a:solidFill>
                  <a:schemeClr val="tx1"/>
                </a:solidFill>
              </a:rPr>
              <a:t>However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water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affects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other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factors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such</a:t>
            </a:r>
            <a:r>
              <a:rPr lang="es-ES_tradnl" sz="2000" dirty="0" smtClean="0">
                <a:solidFill>
                  <a:schemeClr val="tx1"/>
                </a:solidFill>
              </a:rPr>
              <a:t> as </a:t>
            </a:r>
            <a:r>
              <a:rPr lang="es-ES_tradnl" sz="2000" dirty="0" err="1" smtClean="0">
                <a:solidFill>
                  <a:schemeClr val="tx1"/>
                </a:solidFill>
              </a:rPr>
              <a:t>education</a:t>
            </a:r>
            <a:r>
              <a:rPr lang="es-ES_tradnl" sz="2000" dirty="0" smtClean="0">
                <a:solidFill>
                  <a:schemeClr val="tx1"/>
                </a:solidFill>
              </a:rPr>
              <a:t>, </a:t>
            </a:r>
            <a:r>
              <a:rPr lang="es-ES_tradnl" sz="2000" dirty="0" err="1" smtClean="0">
                <a:solidFill>
                  <a:schemeClr val="tx1"/>
                </a:solidFill>
              </a:rPr>
              <a:t>health</a:t>
            </a:r>
            <a:r>
              <a:rPr lang="es-ES_tradnl" sz="2000" dirty="0" smtClean="0">
                <a:solidFill>
                  <a:schemeClr val="tx1"/>
                </a:solidFill>
              </a:rPr>
              <a:t>, </a:t>
            </a:r>
            <a:r>
              <a:rPr lang="es-ES_tradnl" sz="2000" dirty="0" err="1" smtClean="0">
                <a:solidFill>
                  <a:schemeClr val="tx1"/>
                </a:solidFill>
              </a:rPr>
              <a:t>women</a:t>
            </a:r>
            <a:r>
              <a:rPr lang="es-ES_tradnl" sz="2000" dirty="0" smtClean="0">
                <a:solidFill>
                  <a:schemeClr val="tx1"/>
                </a:solidFill>
              </a:rPr>
              <a:t>, </a:t>
            </a:r>
            <a:r>
              <a:rPr lang="es-ES_tradnl" sz="2000" dirty="0" err="1" smtClean="0">
                <a:solidFill>
                  <a:schemeClr val="tx1"/>
                </a:solidFill>
              </a:rPr>
              <a:t>men</a:t>
            </a:r>
            <a:r>
              <a:rPr lang="es-ES_tradnl" sz="2000" dirty="0" smtClean="0">
                <a:solidFill>
                  <a:schemeClr val="tx1"/>
                </a:solidFill>
              </a:rPr>
              <a:t>, </a:t>
            </a:r>
            <a:r>
              <a:rPr lang="es-ES_tradnl" sz="2000" dirty="0" err="1" smtClean="0">
                <a:solidFill>
                  <a:schemeClr val="tx1"/>
                </a:solidFill>
              </a:rPr>
              <a:t>children</a:t>
            </a:r>
            <a:r>
              <a:rPr lang="es-ES_tradnl" sz="2000" dirty="0" smtClean="0">
                <a:solidFill>
                  <a:schemeClr val="tx1"/>
                </a:solidFill>
              </a:rPr>
              <a:t> and </a:t>
            </a:r>
            <a:r>
              <a:rPr lang="es-ES_tradnl" sz="2000" dirty="0" err="1" smtClean="0">
                <a:solidFill>
                  <a:schemeClr val="tx1"/>
                </a:solidFill>
              </a:rPr>
              <a:t>poverty</a:t>
            </a:r>
            <a:r>
              <a:rPr lang="es-ES_tradnl" sz="2000" dirty="0" smtClean="0">
                <a:solidFill>
                  <a:schemeClr val="tx1"/>
                </a:solidFill>
              </a:rPr>
              <a:t>. </a:t>
            </a:r>
            <a:r>
              <a:rPr lang="es-ES_tradnl" sz="2000" dirty="0" err="1" smtClean="0">
                <a:solidFill>
                  <a:schemeClr val="tx1"/>
                </a:solidFill>
              </a:rPr>
              <a:t>If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were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to</a:t>
            </a:r>
            <a:r>
              <a:rPr lang="es-ES_tradnl" sz="2000" dirty="0" smtClean="0">
                <a:solidFill>
                  <a:schemeClr val="tx1"/>
                </a:solidFill>
              </a:rPr>
              <a:t> imagine </a:t>
            </a:r>
            <a:r>
              <a:rPr lang="es-ES_tradnl" sz="2000" dirty="0" err="1" smtClean="0">
                <a:solidFill>
                  <a:schemeClr val="tx1"/>
                </a:solidFill>
              </a:rPr>
              <a:t>that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there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is</a:t>
            </a:r>
            <a:r>
              <a:rPr lang="es-ES_tradnl" sz="2000" dirty="0" smtClean="0">
                <a:solidFill>
                  <a:schemeClr val="tx1"/>
                </a:solidFill>
              </a:rPr>
              <a:t> no more </a:t>
            </a:r>
            <a:r>
              <a:rPr lang="es-ES_tradnl" sz="2000" dirty="0" err="1" smtClean="0">
                <a:solidFill>
                  <a:schemeClr val="tx1"/>
                </a:solidFill>
              </a:rPr>
              <a:t>clean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water</a:t>
            </a:r>
            <a:r>
              <a:rPr lang="es-ES_tradnl" sz="2000" dirty="0" smtClean="0">
                <a:solidFill>
                  <a:schemeClr val="tx1"/>
                </a:solidFill>
              </a:rPr>
              <a:t> in </a:t>
            </a:r>
            <a:r>
              <a:rPr lang="es-ES_tradnl" sz="2000" dirty="0" err="1" smtClean="0">
                <a:solidFill>
                  <a:schemeClr val="tx1"/>
                </a:solidFill>
              </a:rPr>
              <a:t>the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planet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people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would</a:t>
            </a:r>
            <a:r>
              <a:rPr lang="es-ES_tradnl" sz="2000" dirty="0" smtClean="0">
                <a:solidFill>
                  <a:schemeClr val="tx1"/>
                </a:solidFill>
              </a:rPr>
              <a:t> die of </a:t>
            </a:r>
            <a:r>
              <a:rPr lang="es-ES_tradnl" sz="2000" dirty="0" err="1" smtClean="0">
                <a:solidFill>
                  <a:schemeClr val="tx1"/>
                </a:solidFill>
              </a:rPr>
              <a:t>dehydration</a:t>
            </a:r>
            <a:r>
              <a:rPr lang="es-ES_tradnl" sz="2000" dirty="0" smtClean="0">
                <a:solidFill>
                  <a:schemeClr val="tx1"/>
                </a:solidFill>
              </a:rPr>
              <a:t>, </a:t>
            </a:r>
            <a:r>
              <a:rPr lang="es-ES_tradnl" sz="2000" dirty="0" err="1" smtClean="0">
                <a:solidFill>
                  <a:schemeClr val="tx1"/>
                </a:solidFill>
              </a:rPr>
              <a:t>farmers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would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not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be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able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to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grow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crops</a:t>
            </a:r>
            <a:r>
              <a:rPr lang="es-ES_tradnl" sz="2000" dirty="0" smtClean="0">
                <a:solidFill>
                  <a:schemeClr val="tx1"/>
                </a:solidFill>
              </a:rPr>
              <a:t>, </a:t>
            </a:r>
            <a:r>
              <a:rPr lang="es-ES_tradnl" sz="2000" dirty="0" err="1" smtClean="0">
                <a:solidFill>
                  <a:schemeClr val="tx1"/>
                </a:solidFill>
              </a:rPr>
              <a:t>livestock</a:t>
            </a:r>
            <a:r>
              <a:rPr lang="es-ES_tradnl" sz="2000" dirty="0" smtClean="0">
                <a:solidFill>
                  <a:schemeClr val="tx1"/>
                </a:solidFill>
              </a:rPr>
              <a:t> and </a:t>
            </a:r>
            <a:r>
              <a:rPr lang="es-ES_tradnl" sz="2000" dirty="0" err="1" smtClean="0">
                <a:solidFill>
                  <a:schemeClr val="tx1"/>
                </a:solidFill>
              </a:rPr>
              <a:t>animals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would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become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extinct</a:t>
            </a:r>
            <a:r>
              <a:rPr lang="es-ES_tradnl" sz="2000" dirty="0" smtClean="0">
                <a:solidFill>
                  <a:schemeClr val="tx1"/>
                </a:solidFill>
              </a:rPr>
              <a:t>, </a:t>
            </a:r>
            <a:r>
              <a:rPr lang="es-ES_tradnl" sz="2000" dirty="0" err="1" smtClean="0">
                <a:solidFill>
                  <a:schemeClr val="tx1"/>
                </a:solidFill>
              </a:rPr>
              <a:t>thus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that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would</a:t>
            </a:r>
            <a:r>
              <a:rPr lang="es-ES_tradnl" sz="2000" dirty="0" smtClean="0">
                <a:solidFill>
                  <a:schemeClr val="tx1"/>
                </a:solidFill>
              </a:rPr>
              <a:t> lead </a:t>
            </a:r>
            <a:r>
              <a:rPr lang="es-ES_tradnl" sz="2000" dirty="0" err="1" smtClean="0">
                <a:solidFill>
                  <a:schemeClr val="tx1"/>
                </a:solidFill>
              </a:rPr>
              <a:t>to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food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shortages</a:t>
            </a:r>
            <a:r>
              <a:rPr lang="es-ES_tradnl" sz="2000" dirty="0" smtClean="0">
                <a:solidFill>
                  <a:schemeClr val="tx1"/>
                </a:solidFill>
              </a:rPr>
              <a:t> and </a:t>
            </a:r>
            <a:r>
              <a:rPr lang="es-ES_tradnl" sz="2000" dirty="0" err="1" smtClean="0">
                <a:solidFill>
                  <a:schemeClr val="tx1"/>
                </a:solidFill>
              </a:rPr>
              <a:t>poverty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levels</a:t>
            </a:r>
            <a:r>
              <a:rPr lang="es-ES_tradnl" sz="2000" dirty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would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increase</a:t>
            </a:r>
            <a:r>
              <a:rPr lang="es-ES_tradnl" sz="2000" dirty="0" smtClean="0">
                <a:solidFill>
                  <a:schemeClr val="tx1"/>
                </a:solidFill>
              </a:rPr>
              <a:t>. </a:t>
            </a:r>
            <a:r>
              <a:rPr lang="es-ES_tradnl" sz="2000" dirty="0" err="1" smtClean="0">
                <a:solidFill>
                  <a:schemeClr val="tx1"/>
                </a:solidFill>
              </a:rPr>
              <a:t>Then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education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levels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will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drop</a:t>
            </a:r>
            <a:r>
              <a:rPr lang="es-ES_tradnl" sz="2000" dirty="0" smtClean="0">
                <a:solidFill>
                  <a:schemeClr val="tx1"/>
                </a:solidFill>
              </a:rPr>
              <a:t> and </a:t>
            </a:r>
            <a:r>
              <a:rPr lang="es-ES_tradnl" sz="2000" dirty="0" err="1" smtClean="0">
                <a:solidFill>
                  <a:schemeClr val="tx1"/>
                </a:solidFill>
              </a:rPr>
              <a:t>children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would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dstop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recieving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an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education</a:t>
            </a:r>
            <a:r>
              <a:rPr lang="es-ES_tradnl" sz="2000" dirty="0" smtClean="0">
                <a:solidFill>
                  <a:schemeClr val="tx1"/>
                </a:solidFill>
              </a:rPr>
              <a:t>. </a:t>
            </a:r>
            <a:r>
              <a:rPr lang="es-ES_tradnl" sz="2000" dirty="0" err="1" smtClean="0">
                <a:solidFill>
                  <a:schemeClr val="tx1"/>
                </a:solidFill>
              </a:rPr>
              <a:t>Also</a:t>
            </a:r>
            <a:r>
              <a:rPr lang="es-ES_tradnl" sz="2000" dirty="0" smtClean="0">
                <a:solidFill>
                  <a:schemeClr val="tx1"/>
                </a:solidFill>
              </a:rPr>
              <a:t> deseases and </a:t>
            </a:r>
            <a:r>
              <a:rPr lang="es-ES_tradnl" sz="2000" dirty="0" err="1" smtClean="0">
                <a:solidFill>
                  <a:schemeClr val="tx1"/>
                </a:solidFill>
              </a:rPr>
              <a:t>viruses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become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widespread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due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to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unpure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water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being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collected</a:t>
            </a:r>
            <a:r>
              <a:rPr lang="es-ES_tradnl" sz="2000" dirty="0" smtClean="0">
                <a:solidFill>
                  <a:schemeClr val="tx1"/>
                </a:solidFill>
              </a:rPr>
              <a:t>. In </a:t>
            </a:r>
            <a:r>
              <a:rPr lang="es-ES_tradnl" sz="2000" dirty="0" err="1" smtClean="0">
                <a:solidFill>
                  <a:schemeClr val="tx1"/>
                </a:solidFill>
              </a:rPr>
              <a:t>conclusion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water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is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very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important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for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our</a:t>
            </a:r>
            <a:r>
              <a:rPr lang="es-ES_tradnl" sz="2000" dirty="0" smtClean="0">
                <a:solidFill>
                  <a:schemeClr val="tx1"/>
                </a:solidFill>
              </a:rPr>
              <a:t> </a:t>
            </a:r>
            <a:r>
              <a:rPr lang="es-ES_tradnl" sz="2000" dirty="0" err="1" smtClean="0">
                <a:solidFill>
                  <a:schemeClr val="tx1"/>
                </a:solidFill>
              </a:rPr>
              <a:t>existance</a:t>
            </a:r>
            <a:r>
              <a:rPr lang="es-ES_tradnl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being</a:t>
            </a:r>
            <a:r>
              <a:rPr lang="es-ES_tradnl" dirty="0" smtClean="0"/>
              <a:t> </a:t>
            </a:r>
            <a:r>
              <a:rPr lang="es-ES_tradnl" dirty="0" err="1" smtClean="0"/>
              <a:t>polluted</a:t>
            </a:r>
            <a:r>
              <a:rPr lang="es-ES_tradnl" dirty="0" smtClean="0"/>
              <a:t>?</a:t>
            </a:r>
            <a:endParaRPr lang="en-US" dirty="0"/>
          </a:p>
        </p:txBody>
      </p:sp>
      <p:pic>
        <p:nvPicPr>
          <p:cNvPr id="1026" name="Picture 2" descr="http://t1.gstatic.com/images?q=tbn:ANd9GcROLz109VSWgqBhAla0g1hlcZE1utWsrug_qaJU-I_2Oyvsi8rL9vqRV4Md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2437391" cy="2448272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508104" y="5445224"/>
            <a:ext cx="3635896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 </a:t>
            </a:r>
            <a:r>
              <a:rPr lang="es-ES_tradnl" dirty="0" err="1" smtClean="0"/>
              <a:t>body</a:t>
            </a:r>
            <a:r>
              <a:rPr lang="es-ES_tradnl" dirty="0" smtClean="0"/>
              <a:t> of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said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polluted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toxic</a:t>
            </a:r>
            <a:r>
              <a:rPr lang="es-ES_tradnl" dirty="0" smtClean="0"/>
              <a:t> </a:t>
            </a:r>
            <a:r>
              <a:rPr lang="es-ES_tradnl" dirty="0" err="1" smtClean="0"/>
              <a:t>substances</a:t>
            </a:r>
            <a:r>
              <a:rPr lang="es-ES_tradnl" dirty="0" smtClean="0"/>
              <a:t> </a:t>
            </a:r>
            <a:r>
              <a:rPr lang="es-ES_tradnl" dirty="0" err="1" smtClean="0"/>
              <a:t>damage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endParaRPr lang="en-US" dirty="0"/>
          </a:p>
        </p:txBody>
      </p:sp>
      <p:pic>
        <p:nvPicPr>
          <p:cNvPr id="1028" name="Picture 4" descr="http://3.bp.blogspot.com/_JnXHdCHuMq0/TBKmhYVZyyI/AAAAAAAAABs/QKVeSM4GXrE/s1600/domestic+waste+in+wa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3020560" cy="2016224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467544" y="6093296"/>
            <a:ext cx="174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Domestic</a:t>
            </a:r>
            <a:r>
              <a:rPr lang="es-ES_tradnl" dirty="0" smtClean="0"/>
              <a:t> </a:t>
            </a:r>
            <a:r>
              <a:rPr lang="es-ES_tradnl" dirty="0" err="1" smtClean="0"/>
              <a:t>waste</a:t>
            </a:r>
            <a:endParaRPr lang="en-US" dirty="0"/>
          </a:p>
        </p:txBody>
      </p:sp>
      <p:pic>
        <p:nvPicPr>
          <p:cNvPr id="1030" name="Picture 6" descr="http://waterdesalinationplants.com/wp-content/uploads/2012/01/raw-sew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196752"/>
            <a:ext cx="3470264" cy="2304256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4139952" y="3573016"/>
            <a:ext cx="910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Sewage</a:t>
            </a:r>
            <a:endParaRPr lang="en-US" dirty="0"/>
          </a:p>
        </p:txBody>
      </p:sp>
      <p:pic>
        <p:nvPicPr>
          <p:cNvPr id="1032" name="Picture 8" descr="http://muller.lbl.gov/travel_photos/Denali-Mts-pages/Denali-Mts-pages-Images/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933056"/>
            <a:ext cx="2448272" cy="1836204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4283968" y="587727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Silt</a:t>
            </a:r>
            <a:endParaRPr lang="en-US" dirty="0"/>
          </a:p>
        </p:txBody>
      </p:sp>
      <p:pic>
        <p:nvPicPr>
          <p:cNvPr id="1034" name="Picture 10" descr="http://www.hanscomfamily.com/wp-content/uploads/2008/12/toxic_chemical_storag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50" y="1340768"/>
            <a:ext cx="257175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Why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air </a:t>
            </a:r>
            <a:r>
              <a:rPr lang="es-ES_tradnl" dirty="0" err="1" smtClean="0"/>
              <a:t>important</a:t>
            </a:r>
            <a:r>
              <a:rPr lang="es-ES_tradnl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Air is important for many different organisms for different reasons.</a:t>
            </a:r>
            <a:br>
              <a:rPr lang="en-US" sz="2000" dirty="0" smtClean="0"/>
            </a:br>
            <a:r>
              <a:rPr lang="en-US" sz="2000" dirty="0" smtClean="0"/>
              <a:t>One </a:t>
            </a:r>
            <a:r>
              <a:rPr lang="en-US" sz="2000" dirty="0" smtClean="0"/>
              <a:t>of the main reasons it is important for humans is that it contains oxygen - which we breathe.</a:t>
            </a:r>
            <a:br>
              <a:rPr lang="en-US" sz="2000" dirty="0" smtClean="0"/>
            </a:br>
            <a:r>
              <a:rPr lang="en-US" sz="2000" dirty="0" smtClean="0"/>
              <a:t>Furthermore</a:t>
            </a:r>
            <a:r>
              <a:rPr lang="en-US" sz="2000" dirty="0" smtClean="0"/>
              <a:t>, it enables the removal of our waste CO2 - which is taken up </a:t>
            </a:r>
            <a:r>
              <a:rPr lang="en-US" sz="2000" dirty="0" smtClean="0"/>
              <a:t>plants.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/>
          <a:lstStyle/>
          <a:p>
            <a:r>
              <a:rPr lang="es-ES_tradnl" dirty="0" err="1" smtClean="0"/>
              <a:t>How</a:t>
            </a:r>
            <a:r>
              <a:rPr lang="es-ES_tradnl" dirty="0" smtClean="0"/>
              <a:t> do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pollute</a:t>
            </a:r>
            <a:r>
              <a:rPr lang="es-ES_tradnl" dirty="0" smtClean="0"/>
              <a:t> air?</a:t>
            </a:r>
            <a:endParaRPr lang="en-US" dirty="0"/>
          </a:p>
        </p:txBody>
      </p:sp>
      <p:pic>
        <p:nvPicPr>
          <p:cNvPr id="19458" name="Picture 2" descr="http://blogs.nature.com/news/thegreatbeyond/industrial%20air%20pol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3174535" cy="208823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39552" y="3645024"/>
            <a:ext cx="231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Industry</a:t>
            </a:r>
            <a:r>
              <a:rPr lang="es-ES_tradnl" dirty="0" smtClean="0"/>
              <a:t> air </a:t>
            </a:r>
            <a:r>
              <a:rPr lang="es-ES_tradnl" dirty="0" err="1" smtClean="0"/>
              <a:t>pollution</a:t>
            </a:r>
            <a:endParaRPr lang="en-US" dirty="0"/>
          </a:p>
        </p:txBody>
      </p:sp>
      <p:pic>
        <p:nvPicPr>
          <p:cNvPr id="19460" name="Picture 4" descr="http://bp0.blogger.com/_V4w18ZWaPas/Ry4hGAq4AzI/AAAAAAAAAwg/VEMK03GXUwM/s400/Car-Pollution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628800"/>
            <a:ext cx="3343275" cy="209550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436096" y="3645024"/>
            <a:ext cx="11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Car fumes</a:t>
            </a:r>
            <a:endParaRPr lang="en-US" dirty="0"/>
          </a:p>
        </p:txBody>
      </p:sp>
      <p:pic>
        <p:nvPicPr>
          <p:cNvPr id="19462" name="Picture 6" descr="http://static.ddmcdn.com/gif/wildfire-de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3600400" cy="2223247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331640" y="6237312"/>
            <a:ext cx="1113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Wildfires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health</a:t>
            </a:r>
            <a:r>
              <a:rPr lang="es-ES_tradnl" dirty="0" smtClean="0"/>
              <a:t> </a:t>
            </a:r>
            <a:r>
              <a:rPr lang="es-ES_tradnl" dirty="0" err="1" smtClean="0"/>
              <a:t>problems</a:t>
            </a:r>
            <a:r>
              <a:rPr lang="es-ES_tradnl" dirty="0" smtClean="0"/>
              <a:t> can </a:t>
            </a:r>
            <a:r>
              <a:rPr lang="es-ES_tradnl" dirty="0" err="1" smtClean="0"/>
              <a:t>these</a:t>
            </a:r>
            <a:r>
              <a:rPr lang="es-ES_tradnl" dirty="0" smtClean="0"/>
              <a:t> cause </a:t>
            </a:r>
            <a:r>
              <a:rPr lang="es-ES_tradnl" dirty="0" err="1" smtClean="0"/>
              <a:t>us</a:t>
            </a:r>
            <a:r>
              <a:rPr lang="es-ES_tradnl" dirty="0" smtClean="0"/>
              <a:t>?</a:t>
            </a:r>
            <a:endParaRPr lang="en-US" dirty="0"/>
          </a:p>
        </p:txBody>
      </p:sp>
      <p:pic>
        <p:nvPicPr>
          <p:cNvPr id="21506" name="Picture 2" descr="http://1.bp.blogspot.com/-3mhNfANyO_o/UCvtU9gU4WI/AAAAAAAAKag/LIPBcwm1hek/s1600/heart-attack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988840"/>
            <a:ext cx="2232247" cy="225154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51520" y="4149080"/>
            <a:ext cx="1515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Heart</a:t>
            </a:r>
            <a:r>
              <a:rPr lang="es-ES_tradnl" dirty="0" smtClean="0"/>
              <a:t> </a:t>
            </a:r>
            <a:r>
              <a:rPr lang="es-ES_tradnl" dirty="0" err="1" smtClean="0"/>
              <a:t>disease</a:t>
            </a:r>
            <a:endParaRPr lang="en-US" dirty="0"/>
          </a:p>
        </p:txBody>
      </p:sp>
      <p:pic>
        <p:nvPicPr>
          <p:cNvPr id="21508" name="Picture 4" descr="http://www.pharmaceutical-networking.com/wp-content/uploads/2011/01/Non-Small-cell-Lung-Canc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97152"/>
            <a:ext cx="2392173" cy="2060848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475656" y="4365104"/>
            <a:ext cx="13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Lung</a:t>
            </a:r>
            <a:r>
              <a:rPr lang="es-ES_tradnl" dirty="0" smtClean="0"/>
              <a:t> </a:t>
            </a:r>
            <a:r>
              <a:rPr lang="es-ES_tradnl" dirty="0" err="1" smtClean="0"/>
              <a:t>cancer</a:t>
            </a:r>
            <a:endParaRPr lang="en-US" dirty="0"/>
          </a:p>
        </p:txBody>
      </p:sp>
      <p:pic>
        <p:nvPicPr>
          <p:cNvPr id="21510" name="Picture 6" descr="http://2.bp.blogspot.com/_Ry9kRyd7QYc/TRRQKlXyJiI/AAAAAAAABP8/H7C3GoD30To/s1600/ey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412776"/>
            <a:ext cx="3384376" cy="2707502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3851920" y="4005064"/>
            <a:ext cx="148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Eye</a:t>
            </a:r>
            <a:r>
              <a:rPr lang="es-ES_tradnl" dirty="0" smtClean="0"/>
              <a:t> </a:t>
            </a:r>
            <a:r>
              <a:rPr lang="es-ES_tradnl" dirty="0" err="1" smtClean="0"/>
              <a:t>irritation</a:t>
            </a:r>
            <a:endParaRPr lang="en-US" dirty="0"/>
          </a:p>
        </p:txBody>
      </p:sp>
      <p:pic>
        <p:nvPicPr>
          <p:cNvPr id="21512" name="Picture 8" descr="http://www.sciencephoto.com/image/252492/large/M1300376-Woman_sneezing-SP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365104"/>
            <a:ext cx="2520280" cy="1688112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3707904" y="6165304"/>
            <a:ext cx="164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Nose</a:t>
            </a:r>
            <a:r>
              <a:rPr lang="es-ES_tradnl" dirty="0" smtClean="0"/>
              <a:t> </a:t>
            </a:r>
            <a:r>
              <a:rPr lang="es-ES_tradnl" dirty="0" err="1" smtClean="0"/>
              <a:t>irritation</a:t>
            </a:r>
            <a:endParaRPr lang="en-US" dirty="0"/>
          </a:p>
        </p:txBody>
      </p:sp>
      <p:pic>
        <p:nvPicPr>
          <p:cNvPr id="21514" name="Picture 10" descr="http://4.bp.blogspot.com/-QmzM1cESXBc/T4XpLuohFFI/AAAAAAAAR7c/5qPtVoZ2ibQ/s400/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996952"/>
            <a:ext cx="2186036" cy="2059707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6876256" y="5085184"/>
            <a:ext cx="182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Throat</a:t>
            </a:r>
            <a:r>
              <a:rPr lang="es-ES_tradnl" dirty="0" smtClean="0"/>
              <a:t> </a:t>
            </a:r>
            <a:r>
              <a:rPr lang="es-ES_tradnl" dirty="0" err="1" smtClean="0"/>
              <a:t>irritation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502</Words>
  <Application>Microsoft Office PowerPoint</Application>
  <PresentationFormat>Presentación en pantalla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Why are clean water and air important?</vt:lpstr>
      <vt:lpstr>Introduction</vt:lpstr>
      <vt:lpstr>Impacts of humans</vt:lpstr>
      <vt:lpstr>Facts about water</vt:lpstr>
      <vt:lpstr>Diapositiva 5</vt:lpstr>
      <vt:lpstr>How is water being polluted?</vt:lpstr>
      <vt:lpstr>Why is air important?</vt:lpstr>
      <vt:lpstr>How do we pollute air?</vt:lpstr>
      <vt:lpstr>What health problems can these cause us?</vt:lpstr>
      <vt:lpstr>What can we do?</vt:lpstr>
    </vt:vector>
  </TitlesOfParts>
  <Company>Patricia Rodríguez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clean water and air important?</dc:title>
  <dc:creator>Patricia Rodríguez</dc:creator>
  <cp:lastModifiedBy>Patricia Rodríguez</cp:lastModifiedBy>
  <cp:revision>12</cp:revision>
  <dcterms:created xsi:type="dcterms:W3CDTF">2012-10-14T20:39:05Z</dcterms:created>
  <dcterms:modified xsi:type="dcterms:W3CDTF">2012-10-14T22:44:05Z</dcterms:modified>
</cp:coreProperties>
</file>